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Londrina Solid" charset="1" panose="00000500000000000000"/>
      <p:regular r:id="rId11"/>
    </p:embeddedFont>
    <p:embeddedFont>
      <p:font typeface="Handy Casual" charset="1" panose="000005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60281" y="4101338"/>
            <a:ext cx="4074019" cy="4213761"/>
          </a:xfrm>
          <a:custGeom>
            <a:avLst/>
            <a:gdLst/>
            <a:ahLst/>
            <a:cxnLst/>
            <a:rect r="r" b="b" t="t" l="l"/>
            <a:pathLst>
              <a:path h="4213761" w="4074019">
                <a:moveTo>
                  <a:pt x="0" y="0"/>
                </a:moveTo>
                <a:lnTo>
                  <a:pt x="4074019" y="0"/>
                </a:lnTo>
                <a:lnTo>
                  <a:pt x="4074019" y="4213761"/>
                </a:lnTo>
                <a:lnTo>
                  <a:pt x="0" y="4213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36903">
            <a:off x="11499277" y="3399652"/>
            <a:ext cx="2225646" cy="1790587"/>
          </a:xfrm>
          <a:custGeom>
            <a:avLst/>
            <a:gdLst/>
            <a:ahLst/>
            <a:cxnLst/>
            <a:rect r="r" b="b" t="t" l="l"/>
            <a:pathLst>
              <a:path h="1790587" w="2225646">
                <a:moveTo>
                  <a:pt x="0" y="0"/>
                </a:moveTo>
                <a:lnTo>
                  <a:pt x="2225646" y="0"/>
                </a:lnTo>
                <a:lnTo>
                  <a:pt x="2225646" y="1790587"/>
                </a:lnTo>
                <a:lnTo>
                  <a:pt x="0" y="1790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57927">
            <a:off x="12200452" y="3942456"/>
            <a:ext cx="731369" cy="731369"/>
          </a:xfrm>
          <a:custGeom>
            <a:avLst/>
            <a:gdLst/>
            <a:ahLst/>
            <a:cxnLst/>
            <a:rect r="r" b="b" t="t" l="l"/>
            <a:pathLst>
              <a:path h="731369" w="731369">
                <a:moveTo>
                  <a:pt x="0" y="0"/>
                </a:moveTo>
                <a:lnTo>
                  <a:pt x="731369" y="0"/>
                </a:lnTo>
                <a:lnTo>
                  <a:pt x="731369" y="731369"/>
                </a:lnTo>
                <a:lnTo>
                  <a:pt x="0" y="731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093050">
            <a:off x="-4364337" y="-3316980"/>
            <a:ext cx="8830424" cy="8113726"/>
          </a:xfrm>
          <a:custGeom>
            <a:avLst/>
            <a:gdLst/>
            <a:ahLst/>
            <a:cxnLst/>
            <a:rect r="r" b="b" t="t" l="l"/>
            <a:pathLst>
              <a:path h="8113726" w="8830424">
                <a:moveTo>
                  <a:pt x="0" y="0"/>
                </a:moveTo>
                <a:lnTo>
                  <a:pt x="8830424" y="0"/>
                </a:lnTo>
                <a:lnTo>
                  <a:pt x="8830424" y="8113725"/>
                </a:lnTo>
                <a:lnTo>
                  <a:pt x="0" y="8113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345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459768">
            <a:off x="14427884" y="5748457"/>
            <a:ext cx="8830424" cy="8113726"/>
          </a:xfrm>
          <a:custGeom>
            <a:avLst/>
            <a:gdLst/>
            <a:ahLst/>
            <a:cxnLst/>
            <a:rect r="r" b="b" t="t" l="l"/>
            <a:pathLst>
              <a:path h="8113726" w="8830424">
                <a:moveTo>
                  <a:pt x="0" y="0"/>
                </a:moveTo>
                <a:lnTo>
                  <a:pt x="8830423" y="0"/>
                </a:lnTo>
                <a:lnTo>
                  <a:pt x="8830423" y="8113726"/>
                </a:lnTo>
                <a:lnTo>
                  <a:pt x="0" y="81137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345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273264">
            <a:off x="-3264281" y="1795182"/>
            <a:ext cx="5488584" cy="6519916"/>
          </a:xfrm>
          <a:custGeom>
            <a:avLst/>
            <a:gdLst/>
            <a:ahLst/>
            <a:cxnLst/>
            <a:rect r="r" b="b" t="t" l="l"/>
            <a:pathLst>
              <a:path h="6519916" w="5488584">
                <a:moveTo>
                  <a:pt x="0" y="0"/>
                </a:moveTo>
                <a:lnTo>
                  <a:pt x="5488584" y="0"/>
                </a:lnTo>
                <a:lnTo>
                  <a:pt x="5488584" y="6519917"/>
                </a:lnTo>
                <a:lnTo>
                  <a:pt x="0" y="6519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04196" y="769869"/>
            <a:ext cx="16713547" cy="1427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08"/>
              </a:lnSpc>
            </a:pPr>
            <a:r>
              <a:rPr lang="en-US" sz="8292">
                <a:solidFill>
                  <a:srgbClr val="749F6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MANIFESTACIONES DE LA CRISIS ECOSOCIAL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355755" y="1795182"/>
            <a:ext cx="5488584" cy="6519916"/>
          </a:xfrm>
          <a:custGeom>
            <a:avLst/>
            <a:gdLst/>
            <a:ahLst/>
            <a:cxnLst/>
            <a:rect r="r" b="b" t="t" l="l"/>
            <a:pathLst>
              <a:path h="6519916" w="5488584">
                <a:moveTo>
                  <a:pt x="0" y="0"/>
                </a:moveTo>
                <a:lnTo>
                  <a:pt x="5488584" y="0"/>
                </a:lnTo>
                <a:lnTo>
                  <a:pt x="5488584" y="6519917"/>
                </a:lnTo>
                <a:lnTo>
                  <a:pt x="0" y="6519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6820">
            <a:off x="-824511" y="-5994440"/>
            <a:ext cx="8629103" cy="7928745"/>
          </a:xfrm>
          <a:custGeom>
            <a:avLst/>
            <a:gdLst/>
            <a:ahLst/>
            <a:cxnLst/>
            <a:rect r="r" b="b" t="t" l="l"/>
            <a:pathLst>
              <a:path h="7928745" w="8629103">
                <a:moveTo>
                  <a:pt x="0" y="0"/>
                </a:moveTo>
                <a:lnTo>
                  <a:pt x="8629103" y="0"/>
                </a:lnTo>
                <a:lnTo>
                  <a:pt x="8629103" y="7928745"/>
                </a:lnTo>
                <a:lnTo>
                  <a:pt x="0" y="7928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345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673267">
            <a:off x="10276617" y="8614988"/>
            <a:ext cx="8629103" cy="7928745"/>
          </a:xfrm>
          <a:custGeom>
            <a:avLst/>
            <a:gdLst/>
            <a:ahLst/>
            <a:cxnLst/>
            <a:rect r="r" b="b" t="t" l="l"/>
            <a:pathLst>
              <a:path h="7928745" w="8629103">
                <a:moveTo>
                  <a:pt x="0" y="0"/>
                </a:moveTo>
                <a:lnTo>
                  <a:pt x="8629104" y="0"/>
                </a:lnTo>
                <a:lnTo>
                  <a:pt x="8629104" y="7928745"/>
                </a:lnTo>
                <a:lnTo>
                  <a:pt x="0" y="7928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345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19057" y="4360452"/>
            <a:ext cx="3929846" cy="6522565"/>
          </a:xfrm>
          <a:custGeom>
            <a:avLst/>
            <a:gdLst/>
            <a:ahLst/>
            <a:cxnLst/>
            <a:rect r="r" b="b" t="t" l="l"/>
            <a:pathLst>
              <a:path h="6522565" w="3929846">
                <a:moveTo>
                  <a:pt x="0" y="0"/>
                </a:moveTo>
                <a:lnTo>
                  <a:pt x="3929846" y="0"/>
                </a:lnTo>
                <a:lnTo>
                  <a:pt x="3929846" y="6522565"/>
                </a:lnTo>
                <a:lnTo>
                  <a:pt x="0" y="65225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36856" y="-452827"/>
            <a:ext cx="2333134" cy="2057400"/>
          </a:xfrm>
          <a:custGeom>
            <a:avLst/>
            <a:gdLst/>
            <a:ahLst/>
            <a:cxnLst/>
            <a:rect r="r" b="b" t="t" l="l"/>
            <a:pathLst>
              <a:path h="2057400" w="2333134">
                <a:moveTo>
                  <a:pt x="0" y="0"/>
                </a:moveTo>
                <a:lnTo>
                  <a:pt x="2333134" y="0"/>
                </a:lnTo>
                <a:lnTo>
                  <a:pt x="233313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87550">
            <a:off x="9807950" y="8974984"/>
            <a:ext cx="2333134" cy="2057400"/>
          </a:xfrm>
          <a:custGeom>
            <a:avLst/>
            <a:gdLst/>
            <a:ahLst/>
            <a:cxnLst/>
            <a:rect r="r" b="b" t="t" l="l"/>
            <a:pathLst>
              <a:path h="2057400" w="2333134">
                <a:moveTo>
                  <a:pt x="0" y="0"/>
                </a:moveTo>
                <a:lnTo>
                  <a:pt x="2333134" y="0"/>
                </a:lnTo>
                <a:lnTo>
                  <a:pt x="233313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2853620"/>
            <a:ext cx="18288000" cy="412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3054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Dentro de las manifestaciones de la crisis eco social, vamos a hablar de la pérdida de biodiversidad y de los impactos de nuestros modelos industriales.</a:t>
            </a:r>
          </a:p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3054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Comenzare hablando de la perdida de la biodiversidad, tenemos que dar gran importancia a que toda la biodiversidad planetaria es fundamental para el sostenimiento del conjunto de todas las especies, la sociedad occidental, se a creído capaz de controlar las reglas del mundo vivo generando de esta manera la situación de crisis que sufrimos en la actualidad.</a:t>
            </a:r>
          </a:p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3054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 </a:t>
            </a:r>
          </a:p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3054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La sexta gran extinción</a:t>
            </a:r>
            <a:r>
              <a:rPr lang="en-US" sz="3054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; Llevan años alentándonos que estamos ante la sexta gran extinción, esta vez provocada por la especie humana,</a:t>
            </a:r>
          </a:p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3054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La extinción masiva de especies pone en riesgo nuestra propia existencia; debido a esta situación las instituciones y gobiernos han impulsado políticas de conservación de especies en peligro de extinción (lince, ballena azul, etc.…).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530726">
            <a:off x="14025082" y="7348889"/>
            <a:ext cx="10169413" cy="9344040"/>
          </a:xfrm>
          <a:custGeom>
            <a:avLst/>
            <a:gdLst/>
            <a:ahLst/>
            <a:cxnLst/>
            <a:rect r="r" b="b" t="t" l="l"/>
            <a:pathLst>
              <a:path h="9344040" w="10169413">
                <a:moveTo>
                  <a:pt x="0" y="0"/>
                </a:moveTo>
                <a:lnTo>
                  <a:pt x="10169413" y="0"/>
                </a:lnTo>
                <a:lnTo>
                  <a:pt x="10169413" y="9344040"/>
                </a:lnTo>
                <a:lnTo>
                  <a:pt x="0" y="934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345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375904">
            <a:off x="-6068094" y="-3074922"/>
            <a:ext cx="8629103" cy="7928745"/>
          </a:xfrm>
          <a:custGeom>
            <a:avLst/>
            <a:gdLst/>
            <a:ahLst/>
            <a:cxnLst/>
            <a:rect r="r" b="b" t="t" l="l"/>
            <a:pathLst>
              <a:path h="7928745" w="8629103">
                <a:moveTo>
                  <a:pt x="0" y="0"/>
                </a:moveTo>
                <a:lnTo>
                  <a:pt x="8629103" y="0"/>
                </a:lnTo>
                <a:lnTo>
                  <a:pt x="8629103" y="7928745"/>
                </a:lnTo>
                <a:lnTo>
                  <a:pt x="0" y="7928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345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96173">
            <a:off x="146399" y="6342152"/>
            <a:ext cx="3027618" cy="4236525"/>
          </a:xfrm>
          <a:custGeom>
            <a:avLst/>
            <a:gdLst/>
            <a:ahLst/>
            <a:cxnLst/>
            <a:rect r="r" b="b" t="t" l="l"/>
            <a:pathLst>
              <a:path h="4236525" w="3027618">
                <a:moveTo>
                  <a:pt x="0" y="0"/>
                </a:moveTo>
                <a:lnTo>
                  <a:pt x="3027618" y="0"/>
                </a:lnTo>
                <a:lnTo>
                  <a:pt x="3027618" y="4236525"/>
                </a:lnTo>
                <a:lnTo>
                  <a:pt x="0" y="42365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24359" y="2529361"/>
            <a:ext cx="3671715" cy="2446280"/>
          </a:xfrm>
          <a:custGeom>
            <a:avLst/>
            <a:gdLst/>
            <a:ahLst/>
            <a:cxnLst/>
            <a:rect r="r" b="b" t="t" l="l"/>
            <a:pathLst>
              <a:path h="2446280" w="3671715">
                <a:moveTo>
                  <a:pt x="0" y="0"/>
                </a:moveTo>
                <a:lnTo>
                  <a:pt x="3671715" y="0"/>
                </a:lnTo>
                <a:lnTo>
                  <a:pt x="3671715" y="2446280"/>
                </a:lnTo>
                <a:lnTo>
                  <a:pt x="0" y="24462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89807" y="2529361"/>
            <a:ext cx="3961588" cy="2446280"/>
          </a:xfrm>
          <a:custGeom>
            <a:avLst/>
            <a:gdLst/>
            <a:ahLst/>
            <a:cxnLst/>
            <a:rect r="r" b="b" t="t" l="l"/>
            <a:pathLst>
              <a:path h="2446280" w="3961588">
                <a:moveTo>
                  <a:pt x="0" y="0"/>
                </a:moveTo>
                <a:lnTo>
                  <a:pt x="3961587" y="0"/>
                </a:lnTo>
                <a:lnTo>
                  <a:pt x="3961587" y="2446280"/>
                </a:lnTo>
                <a:lnTo>
                  <a:pt x="0" y="24462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19586" y="2529361"/>
            <a:ext cx="4355430" cy="2446280"/>
          </a:xfrm>
          <a:custGeom>
            <a:avLst/>
            <a:gdLst/>
            <a:ahLst/>
            <a:cxnLst/>
            <a:rect r="r" b="b" t="t" l="l"/>
            <a:pathLst>
              <a:path h="2446280" w="4355430">
                <a:moveTo>
                  <a:pt x="0" y="0"/>
                </a:moveTo>
                <a:lnTo>
                  <a:pt x="4355430" y="0"/>
                </a:lnTo>
                <a:lnTo>
                  <a:pt x="4355430" y="2446280"/>
                </a:lnTo>
                <a:lnTo>
                  <a:pt x="0" y="24462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25990" y="6729170"/>
            <a:ext cx="3664839" cy="2446280"/>
          </a:xfrm>
          <a:custGeom>
            <a:avLst/>
            <a:gdLst/>
            <a:ahLst/>
            <a:cxnLst/>
            <a:rect r="r" b="b" t="t" l="l"/>
            <a:pathLst>
              <a:path h="2446280" w="3664839">
                <a:moveTo>
                  <a:pt x="0" y="0"/>
                </a:moveTo>
                <a:lnTo>
                  <a:pt x="3664839" y="0"/>
                </a:lnTo>
                <a:lnTo>
                  <a:pt x="3664839" y="2446280"/>
                </a:lnTo>
                <a:lnTo>
                  <a:pt x="0" y="24462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88700" y="6729170"/>
            <a:ext cx="3619149" cy="2446280"/>
          </a:xfrm>
          <a:custGeom>
            <a:avLst/>
            <a:gdLst/>
            <a:ahLst/>
            <a:cxnLst/>
            <a:rect r="r" b="b" t="t" l="l"/>
            <a:pathLst>
              <a:path h="2446280" w="3619149">
                <a:moveTo>
                  <a:pt x="0" y="0"/>
                </a:moveTo>
                <a:lnTo>
                  <a:pt x="3619148" y="0"/>
                </a:lnTo>
                <a:lnTo>
                  <a:pt x="3619148" y="2446280"/>
                </a:lnTo>
                <a:lnTo>
                  <a:pt x="0" y="2446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322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855622" y="6236007"/>
            <a:ext cx="1485305" cy="387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Contaminacion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05160" y="6236007"/>
            <a:ext cx="1706500" cy="387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Cambio climático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87835" y="2000221"/>
            <a:ext cx="2744763" cy="387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Cambios en el uso del suelo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49727" y="2000221"/>
            <a:ext cx="1841748" cy="387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Especies invasoras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50269" y="2000221"/>
            <a:ext cx="4294063" cy="387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Sobreexplotación de los recursos naturales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72518" y="5151992"/>
            <a:ext cx="3775397" cy="54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La agricultura, ganad</a:t>
            </a:r>
            <a:r>
              <a:rPr lang="en-US" sz="180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ería y urbanización intensivas </a:t>
            </a:r>
          </a:p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destruyen bosques y suelos fértiles.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34281" y="5151992"/>
            <a:ext cx="4505213" cy="54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El comercio, </a:t>
            </a:r>
            <a:r>
              <a:rPr lang="en-US" sz="180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el turismo y la introducción de especies exóticas </a:t>
            </a:r>
          </a:p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eliminan especies locales.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95935" y="5151992"/>
            <a:ext cx="4002732" cy="54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Se consumen los recursos natu</a:t>
            </a:r>
            <a:r>
              <a:rPr lang="en-US" sz="180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rales mucho más rápido </a:t>
            </a:r>
          </a:p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de lo que la Tierra puede regenerarlos.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85857" y="9356425"/>
            <a:ext cx="4624834" cy="54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 La industria lib</a:t>
            </a:r>
            <a:r>
              <a:rPr lang="en-US" sz="180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era tóxicos (plásticos, pesticidas, metales, etc.) </a:t>
            </a:r>
          </a:p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que dañan suelos, aguas y aire.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17715" y="9356425"/>
            <a:ext cx="4681389" cy="54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Altera temperatura, humedad</a:t>
            </a:r>
            <a:r>
              <a:rPr lang="en-US" sz="180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 y composición de los ecosistemas, </a:t>
            </a:r>
          </a:p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poniendo en riesgo la biodiversidad.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1011" y="754500"/>
            <a:ext cx="16105977" cy="845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4"/>
              </a:lnSpc>
              <a:spcBef>
                <a:spcPct val="0"/>
              </a:spcBef>
            </a:pPr>
            <a:r>
              <a:rPr lang="en-US" sz="2800" strike="noStrike" u="none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La Sexta Gran Extinción se debe a la acción humana y a la forma en que organizamos la economía y la sociedad. </a:t>
            </a:r>
          </a:p>
          <a:p>
            <a:pPr algn="ctr" marL="0" indent="0" lvl="0">
              <a:lnSpc>
                <a:spcPts val="3304"/>
              </a:lnSpc>
              <a:spcBef>
                <a:spcPct val="0"/>
              </a:spcBef>
            </a:pPr>
            <a:r>
              <a:rPr lang="en-US" sz="2800" strike="noStrike" u="none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Sus principales causas son: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613856">
            <a:off x="12372993" y="-4823965"/>
            <a:ext cx="8830424" cy="8113726"/>
          </a:xfrm>
          <a:custGeom>
            <a:avLst/>
            <a:gdLst/>
            <a:ahLst/>
            <a:cxnLst/>
            <a:rect r="r" b="b" t="t" l="l"/>
            <a:pathLst>
              <a:path h="8113726" w="8830424">
                <a:moveTo>
                  <a:pt x="0" y="0"/>
                </a:moveTo>
                <a:lnTo>
                  <a:pt x="8830423" y="0"/>
                </a:lnTo>
                <a:lnTo>
                  <a:pt x="8830423" y="8113726"/>
                </a:lnTo>
                <a:lnTo>
                  <a:pt x="0" y="81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345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87550">
            <a:off x="16542864" y="2568846"/>
            <a:ext cx="2333134" cy="2057400"/>
          </a:xfrm>
          <a:custGeom>
            <a:avLst/>
            <a:gdLst/>
            <a:ahLst/>
            <a:cxnLst/>
            <a:rect r="r" b="b" t="t" l="l"/>
            <a:pathLst>
              <a:path h="2057400" w="2333134">
                <a:moveTo>
                  <a:pt x="0" y="0"/>
                </a:moveTo>
                <a:lnTo>
                  <a:pt x="2333134" y="0"/>
                </a:lnTo>
                <a:lnTo>
                  <a:pt x="233313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919344">
            <a:off x="-4708435" y="5929649"/>
            <a:ext cx="8830424" cy="8113726"/>
          </a:xfrm>
          <a:custGeom>
            <a:avLst/>
            <a:gdLst/>
            <a:ahLst/>
            <a:cxnLst/>
            <a:rect r="r" b="b" t="t" l="l"/>
            <a:pathLst>
              <a:path h="8113726" w="8830424">
                <a:moveTo>
                  <a:pt x="0" y="0"/>
                </a:moveTo>
                <a:lnTo>
                  <a:pt x="8830423" y="0"/>
                </a:lnTo>
                <a:lnTo>
                  <a:pt x="8830423" y="8113726"/>
                </a:lnTo>
                <a:lnTo>
                  <a:pt x="0" y="81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345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345650">
            <a:off x="-746969" y="4554325"/>
            <a:ext cx="2333134" cy="2057400"/>
          </a:xfrm>
          <a:custGeom>
            <a:avLst/>
            <a:gdLst/>
            <a:ahLst/>
            <a:cxnLst/>
            <a:rect r="r" b="b" t="t" l="l"/>
            <a:pathLst>
              <a:path h="2057400" w="2333134">
                <a:moveTo>
                  <a:pt x="0" y="0"/>
                </a:moveTo>
                <a:lnTo>
                  <a:pt x="2333134" y="0"/>
                </a:lnTo>
                <a:lnTo>
                  <a:pt x="233313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378388">
            <a:off x="1966225" y="1991508"/>
            <a:ext cx="2537190" cy="1542612"/>
          </a:xfrm>
          <a:custGeom>
            <a:avLst/>
            <a:gdLst/>
            <a:ahLst/>
            <a:cxnLst/>
            <a:rect r="r" b="b" t="t" l="l"/>
            <a:pathLst>
              <a:path h="1542612" w="2537190">
                <a:moveTo>
                  <a:pt x="0" y="0"/>
                </a:moveTo>
                <a:lnTo>
                  <a:pt x="2537190" y="0"/>
                </a:lnTo>
                <a:lnTo>
                  <a:pt x="2537190" y="1542612"/>
                </a:lnTo>
                <a:lnTo>
                  <a:pt x="0" y="1542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654183">
            <a:off x="14242192" y="6948587"/>
            <a:ext cx="2537190" cy="1542612"/>
          </a:xfrm>
          <a:custGeom>
            <a:avLst/>
            <a:gdLst/>
            <a:ahLst/>
            <a:cxnLst/>
            <a:rect r="r" b="b" t="t" l="l"/>
            <a:pathLst>
              <a:path h="1542612" w="2537190">
                <a:moveTo>
                  <a:pt x="0" y="0"/>
                </a:moveTo>
                <a:lnTo>
                  <a:pt x="2537191" y="0"/>
                </a:lnTo>
                <a:lnTo>
                  <a:pt x="2537191" y="1542611"/>
                </a:lnTo>
                <a:lnTo>
                  <a:pt x="0" y="15426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257551">
            <a:off x="9831889" y="-2132890"/>
            <a:ext cx="3691982" cy="4385724"/>
          </a:xfrm>
          <a:custGeom>
            <a:avLst/>
            <a:gdLst/>
            <a:ahLst/>
            <a:cxnLst/>
            <a:rect r="r" b="b" t="t" l="l"/>
            <a:pathLst>
              <a:path h="4385724" w="3691982">
                <a:moveTo>
                  <a:pt x="0" y="0"/>
                </a:moveTo>
                <a:lnTo>
                  <a:pt x="3691982" y="0"/>
                </a:lnTo>
                <a:lnTo>
                  <a:pt x="3691982" y="4385725"/>
                </a:lnTo>
                <a:lnTo>
                  <a:pt x="0" y="43857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238184">
            <a:off x="3208513" y="7937777"/>
            <a:ext cx="3691982" cy="4385724"/>
          </a:xfrm>
          <a:custGeom>
            <a:avLst/>
            <a:gdLst/>
            <a:ahLst/>
            <a:cxnLst/>
            <a:rect r="r" b="b" t="t" l="l"/>
            <a:pathLst>
              <a:path h="4385724" w="3691982">
                <a:moveTo>
                  <a:pt x="0" y="0"/>
                </a:moveTo>
                <a:lnTo>
                  <a:pt x="3691983" y="0"/>
                </a:lnTo>
                <a:lnTo>
                  <a:pt x="3691983" y="4385724"/>
                </a:lnTo>
                <a:lnTo>
                  <a:pt x="0" y="4385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7091" y="4688328"/>
            <a:ext cx="5115459" cy="2961439"/>
          </a:xfrm>
          <a:custGeom>
            <a:avLst/>
            <a:gdLst/>
            <a:ahLst/>
            <a:cxnLst/>
            <a:rect r="r" b="b" t="t" l="l"/>
            <a:pathLst>
              <a:path h="2961439" w="5115459">
                <a:moveTo>
                  <a:pt x="0" y="0"/>
                </a:moveTo>
                <a:lnTo>
                  <a:pt x="5115458" y="0"/>
                </a:lnTo>
                <a:lnTo>
                  <a:pt x="5115458" y="2961439"/>
                </a:lnTo>
                <a:lnTo>
                  <a:pt x="0" y="29614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7542" r="0" b="-754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52584" y="4688328"/>
            <a:ext cx="5264781" cy="2961439"/>
          </a:xfrm>
          <a:custGeom>
            <a:avLst/>
            <a:gdLst/>
            <a:ahLst/>
            <a:cxnLst/>
            <a:rect r="r" b="b" t="t" l="l"/>
            <a:pathLst>
              <a:path h="2961439" w="5264781">
                <a:moveTo>
                  <a:pt x="0" y="0"/>
                </a:moveTo>
                <a:lnTo>
                  <a:pt x="5264781" y="0"/>
                </a:lnTo>
                <a:lnTo>
                  <a:pt x="5264781" y="2961439"/>
                </a:lnTo>
                <a:lnTo>
                  <a:pt x="0" y="29614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179340" y="4834171"/>
            <a:ext cx="5079960" cy="2165793"/>
          </a:xfrm>
          <a:custGeom>
            <a:avLst/>
            <a:gdLst/>
            <a:ahLst/>
            <a:cxnLst/>
            <a:rect r="r" b="b" t="t" l="l"/>
            <a:pathLst>
              <a:path h="2165793" w="5079960">
                <a:moveTo>
                  <a:pt x="0" y="0"/>
                </a:moveTo>
                <a:lnTo>
                  <a:pt x="5079960" y="0"/>
                </a:lnTo>
                <a:lnTo>
                  <a:pt x="5079960" y="2165793"/>
                </a:lnTo>
                <a:lnTo>
                  <a:pt x="0" y="21657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2314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1591104" y="934241"/>
            <a:ext cx="15995228" cy="2856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6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El modelo industrial que usamos actualmente está centrado en extraer la mayor cantidad de recursos posible y maximizar las ganancias en poco tiempo, pero esto nos está pasando factura. La producción genera mucha contaminación y residuos tóxicos, como plásticos y compuestos químicos que dañan el medio ambiente y afectan la salud de las personas. Ejemplos de esto son el Mar Menor, con miles de peces muertos por contaminación, y el vertedero de Zaldívar, que mostró los riesgos de no controlar bien los residuos. Además, muchos de estos residuos terminan en lugares vulnerables, lejos de donde se producen.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6938" y="4427382"/>
            <a:ext cx="4257924" cy="2900175"/>
          </a:xfrm>
          <a:custGeom>
            <a:avLst/>
            <a:gdLst/>
            <a:ahLst/>
            <a:cxnLst/>
            <a:rect r="r" b="b" t="t" l="l"/>
            <a:pathLst>
              <a:path h="2900175" w="4257924">
                <a:moveTo>
                  <a:pt x="0" y="0"/>
                </a:moveTo>
                <a:lnTo>
                  <a:pt x="4257924" y="0"/>
                </a:lnTo>
                <a:lnTo>
                  <a:pt x="4257924" y="2900175"/>
                </a:lnTo>
                <a:lnTo>
                  <a:pt x="0" y="2900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99" t="-6775" r="0" b="-796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44809" y="4453914"/>
            <a:ext cx="4300496" cy="2873643"/>
          </a:xfrm>
          <a:custGeom>
            <a:avLst/>
            <a:gdLst/>
            <a:ahLst/>
            <a:cxnLst/>
            <a:rect r="r" b="b" t="t" l="l"/>
            <a:pathLst>
              <a:path h="2873643" w="4300496">
                <a:moveTo>
                  <a:pt x="0" y="0"/>
                </a:moveTo>
                <a:lnTo>
                  <a:pt x="4300496" y="0"/>
                </a:lnTo>
                <a:lnTo>
                  <a:pt x="4300496" y="2873643"/>
                </a:lnTo>
                <a:lnTo>
                  <a:pt x="0" y="2873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119" r="0" b="-611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01347" y="570016"/>
            <a:ext cx="14929558" cy="237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6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El modelo agroindustrial también está provocando problemas graves, como deforestación, erosión y desplazamiento de comunidades, sobre todo por los grandes monocultivos y el uso intensivo de agroquímicos. En sitios como el Amazonas y Doñana, esto ha traído pérdida de biodiversidad y conflictos </a:t>
            </a:r>
            <a:r>
              <a:rPr lang="en-US" sz="3200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entre agricultores y ecologistas. Frente a todo esto, hay alternativas como la economía circular y la descarbonización, que buscan reducir el impacto negativo en el planeta y asegurar un futuro más justo y sostenible para todos.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DAG4YPKu5aw</dc:identifier>
  <dcterms:modified xsi:type="dcterms:W3CDTF">2011-08-01T06:04:30Z</dcterms:modified>
  <cp:revision>1</cp:revision>
  <dc:title>UD1 Sostenibilidad</dc:title>
</cp:coreProperties>
</file>